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51" r:id="rId5"/>
    <p:sldMasterId id="2147483650" r:id="rId6"/>
  </p:sldMasterIdLst>
  <p:notesMasterIdLst>
    <p:notesMasterId r:id="rId18"/>
  </p:notesMasterIdLst>
  <p:handoutMasterIdLst>
    <p:handoutMasterId r:id="rId19"/>
  </p:handoutMasterIdLst>
  <p:sldIdLst>
    <p:sldId id="785" r:id="rId7"/>
    <p:sldId id="786" r:id="rId8"/>
    <p:sldId id="787" r:id="rId9"/>
    <p:sldId id="788" r:id="rId10"/>
    <p:sldId id="789" r:id="rId11"/>
    <p:sldId id="794" r:id="rId12"/>
    <p:sldId id="793" r:id="rId13"/>
    <p:sldId id="795" r:id="rId14"/>
    <p:sldId id="797" r:id="rId15"/>
    <p:sldId id="790" r:id="rId16"/>
    <p:sldId id="791" r:id="rId17"/>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eunissen,Kevin K.A.T.M." initials="TK" lastIdx="1" clrIdx="0">
    <p:extLst>
      <p:ext uri="{19B8F6BF-5375-455C-9EA6-DF929625EA0E}">
        <p15:presenceInfo xmlns:p15="http://schemas.microsoft.com/office/powerpoint/2012/main" userId="S-1-5-21-11087255-1466054374-1897138802-17048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0086"/>
    <a:srgbClr val="663266"/>
    <a:srgbClr val="582D58"/>
    <a:srgbClr val="88B476"/>
    <a:srgbClr val="C59F76"/>
    <a:srgbClr val="9DABC3"/>
    <a:srgbClr val="522952"/>
    <a:srgbClr val="D8A4A0"/>
    <a:srgbClr val="2F5596"/>
    <a:srgbClr val="1345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183" autoAdjust="0"/>
    <p:restoredTop sz="73956" autoAdjust="0"/>
  </p:normalViewPr>
  <p:slideViewPr>
    <p:cSldViewPr snapToGrid="0">
      <p:cViewPr varScale="1">
        <p:scale>
          <a:sx n="61" d="100"/>
          <a:sy n="61" d="100"/>
        </p:scale>
        <p:origin x="902" y="43"/>
      </p:cViewPr>
      <p:guideLst/>
    </p:cSldViewPr>
  </p:slideViewPr>
  <p:outlineViewPr>
    <p:cViewPr>
      <p:scale>
        <a:sx n="20" d="100"/>
        <a:sy n="20" d="100"/>
      </p:scale>
      <p:origin x="0" y="0"/>
    </p:cViewPr>
  </p:outlineViewPr>
  <p:notesTextViewPr>
    <p:cViewPr>
      <p:scale>
        <a:sx n="150" d="100"/>
        <a:sy n="150" d="100"/>
      </p:scale>
      <p:origin x="0" y="0"/>
    </p:cViewPr>
  </p:notesTextViewPr>
  <p:sorterViewPr>
    <p:cViewPr>
      <p:scale>
        <a:sx n="80" d="100"/>
        <a:sy n="80" d="100"/>
      </p:scale>
      <p:origin x="0" y="0"/>
    </p:cViewPr>
  </p:sorterViewPr>
  <p:notesViewPr>
    <p:cSldViewPr snapToGrid="0">
      <p:cViewPr varScale="1">
        <p:scale>
          <a:sx n="92" d="100"/>
          <a:sy n="92" d="100"/>
        </p:scale>
        <p:origin x="411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D4E28C8-6D89-69FF-858D-3481F7CA373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a:extLst>
              <a:ext uri="{FF2B5EF4-FFF2-40B4-BE49-F238E27FC236}">
                <a16:creationId xmlns:a16="http://schemas.microsoft.com/office/drawing/2014/main" id="{FD27C7F7-09A2-4466-9967-6EE811FD126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7A44DA-F1DC-4ECF-B6BE-84EE2DD80F5C}" type="datetimeFigureOut">
              <a:rPr lang="en-NL" smtClean="0"/>
              <a:t>09/08/2025</a:t>
            </a:fld>
            <a:endParaRPr lang="en-NL"/>
          </a:p>
        </p:txBody>
      </p:sp>
      <p:sp>
        <p:nvSpPr>
          <p:cNvPr id="4" name="Footer Placeholder 3">
            <a:extLst>
              <a:ext uri="{FF2B5EF4-FFF2-40B4-BE49-F238E27FC236}">
                <a16:creationId xmlns:a16="http://schemas.microsoft.com/office/drawing/2014/main" id="{F79E7D19-CFBF-BB8B-6844-24B5F11F88A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5" name="Slide Number Placeholder 4">
            <a:extLst>
              <a:ext uri="{FF2B5EF4-FFF2-40B4-BE49-F238E27FC236}">
                <a16:creationId xmlns:a16="http://schemas.microsoft.com/office/drawing/2014/main" id="{9EB69170-8E4E-3F93-AFCC-A8EC460285B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04A602-E903-4B82-86B0-04C787DD7CF2}" type="slidenum">
              <a:rPr lang="en-NL" smtClean="0"/>
              <a:t>‹nr.›</a:t>
            </a:fld>
            <a:endParaRPr lang="en-NL"/>
          </a:p>
        </p:txBody>
      </p:sp>
    </p:spTree>
    <p:extLst>
      <p:ext uri="{BB962C8B-B14F-4D97-AF65-F5344CB8AC3E}">
        <p14:creationId xmlns:p14="http://schemas.microsoft.com/office/powerpoint/2010/main" val="411033728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C1EC17-C938-4385-A0A1-618AEA3564C1}" type="datetimeFigureOut">
              <a:rPr lang="nl-NL" smtClean="0"/>
              <a:t>8-9-2025</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A98218-B07B-409E-B338-E354B9484C33}" type="slidenum">
              <a:rPr lang="nl-NL" smtClean="0"/>
              <a:t>‹nr.›</a:t>
            </a:fld>
            <a:endParaRPr lang="nl-NL"/>
          </a:p>
        </p:txBody>
      </p:sp>
    </p:spTree>
    <p:extLst>
      <p:ext uri="{BB962C8B-B14F-4D97-AF65-F5344CB8AC3E}">
        <p14:creationId xmlns:p14="http://schemas.microsoft.com/office/powerpoint/2010/main" val="546109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BFA98218-B07B-409E-B338-E354B9484C33}" type="slidenum">
              <a:rPr lang="nl-NL" smtClean="0"/>
              <a:t>2</a:t>
            </a:fld>
            <a:endParaRPr lang="nl-NL"/>
          </a:p>
        </p:txBody>
      </p:sp>
    </p:spTree>
    <p:extLst>
      <p:ext uri="{BB962C8B-B14F-4D97-AF65-F5344CB8AC3E}">
        <p14:creationId xmlns:p14="http://schemas.microsoft.com/office/powerpoint/2010/main" val="2081492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BFA98218-B07B-409E-B338-E354B9484C33}" type="slidenum">
              <a:rPr lang="nl-NL" smtClean="0"/>
              <a:t>4</a:t>
            </a:fld>
            <a:endParaRPr lang="nl-NL"/>
          </a:p>
        </p:txBody>
      </p:sp>
    </p:spTree>
    <p:extLst>
      <p:ext uri="{BB962C8B-B14F-4D97-AF65-F5344CB8AC3E}">
        <p14:creationId xmlns:p14="http://schemas.microsoft.com/office/powerpoint/2010/main" val="4149669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BFA98218-B07B-409E-B338-E354B9484C33}" type="slidenum">
              <a:rPr lang="nl-NL" smtClean="0"/>
              <a:t>5</a:t>
            </a:fld>
            <a:endParaRPr lang="nl-NL"/>
          </a:p>
        </p:txBody>
      </p:sp>
    </p:spTree>
    <p:extLst>
      <p:ext uri="{BB962C8B-B14F-4D97-AF65-F5344CB8AC3E}">
        <p14:creationId xmlns:p14="http://schemas.microsoft.com/office/powerpoint/2010/main" val="8489376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2737F9-F174-83C5-FA0A-909B9E3E04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08DF1-48BD-5A26-6496-90AC5DDEE9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C94CF7-5F11-D495-2893-E17B49E04AA0}"/>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4782C5C7-2CA3-5F16-F31A-FA753EC6D20C}"/>
              </a:ext>
            </a:extLst>
          </p:cNvPr>
          <p:cNvSpPr>
            <a:spLocks noGrp="1"/>
          </p:cNvSpPr>
          <p:nvPr>
            <p:ph type="sldNum" sz="quarter" idx="5"/>
          </p:nvPr>
        </p:nvSpPr>
        <p:spPr/>
        <p:txBody>
          <a:bodyPr/>
          <a:lstStyle/>
          <a:p>
            <a:fld id="{BFA98218-B07B-409E-B338-E354B9484C33}" type="slidenum">
              <a:rPr lang="nl-NL" smtClean="0"/>
              <a:t>6</a:t>
            </a:fld>
            <a:endParaRPr lang="nl-NL"/>
          </a:p>
        </p:txBody>
      </p:sp>
    </p:spTree>
    <p:extLst>
      <p:ext uri="{BB962C8B-B14F-4D97-AF65-F5344CB8AC3E}">
        <p14:creationId xmlns:p14="http://schemas.microsoft.com/office/powerpoint/2010/main" val="2640140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92CBE-6ED1-1B23-7370-110F82F877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277E19-7B79-4639-201E-A2C9B49D7E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36A17C-9350-A755-15CC-CB6DBA904155}"/>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C8A6047F-72EC-9732-E893-2E148B4C1459}"/>
              </a:ext>
            </a:extLst>
          </p:cNvPr>
          <p:cNvSpPr>
            <a:spLocks noGrp="1"/>
          </p:cNvSpPr>
          <p:nvPr>
            <p:ph type="sldNum" sz="quarter" idx="5"/>
          </p:nvPr>
        </p:nvSpPr>
        <p:spPr/>
        <p:txBody>
          <a:bodyPr/>
          <a:lstStyle/>
          <a:p>
            <a:fld id="{BFA98218-B07B-409E-B338-E354B9484C33}" type="slidenum">
              <a:rPr lang="nl-NL" smtClean="0"/>
              <a:t>7</a:t>
            </a:fld>
            <a:endParaRPr lang="nl-NL"/>
          </a:p>
        </p:txBody>
      </p:sp>
    </p:spTree>
    <p:extLst>
      <p:ext uri="{BB962C8B-B14F-4D97-AF65-F5344CB8AC3E}">
        <p14:creationId xmlns:p14="http://schemas.microsoft.com/office/powerpoint/2010/main" val="3646163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C9E96F-AC8D-E4D5-F80C-EC15D10973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02C46E-0374-C436-3BB9-546F79A200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8BA0B9-54C1-BDE7-A12C-60C0164F563B}"/>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486D1351-283F-7B9C-7C54-D168FEF7C428}"/>
              </a:ext>
            </a:extLst>
          </p:cNvPr>
          <p:cNvSpPr>
            <a:spLocks noGrp="1"/>
          </p:cNvSpPr>
          <p:nvPr>
            <p:ph type="sldNum" sz="quarter" idx="5"/>
          </p:nvPr>
        </p:nvSpPr>
        <p:spPr/>
        <p:txBody>
          <a:bodyPr/>
          <a:lstStyle/>
          <a:p>
            <a:fld id="{BFA98218-B07B-409E-B338-E354B9484C33}" type="slidenum">
              <a:rPr lang="nl-NL" smtClean="0"/>
              <a:t>8</a:t>
            </a:fld>
            <a:endParaRPr lang="nl-NL"/>
          </a:p>
        </p:txBody>
      </p:sp>
    </p:spTree>
    <p:extLst>
      <p:ext uri="{BB962C8B-B14F-4D97-AF65-F5344CB8AC3E}">
        <p14:creationId xmlns:p14="http://schemas.microsoft.com/office/powerpoint/2010/main" val="4205798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C5006-E519-7AE7-564A-8A26376139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A377A5-DAF7-4A83-10EF-B862E73411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944CC3-C033-4550-F38C-7F951F1A3D70}"/>
              </a:ext>
            </a:extLst>
          </p:cNvPr>
          <p:cNvSpPr>
            <a:spLocks noGrp="1"/>
          </p:cNvSpPr>
          <p:nvPr>
            <p:ph type="body" idx="1"/>
          </p:nvPr>
        </p:nvSpPr>
        <p:spPr/>
        <p:txBody>
          <a:bodyPr/>
          <a:lstStyle/>
          <a:p>
            <a:r>
              <a:rPr lang="nl-NL" dirty="0"/>
              <a:t>De voorbeelden die tijdens deze workshop beschikbaar zijn, zijn echte voorbeelden van studenten in het voorjaar van 2025 die toestemming hebben gegeven om te delen.</a:t>
            </a:r>
            <a:br>
              <a:rPr lang="nl-NL" dirty="0"/>
            </a:br>
            <a:r>
              <a:rPr lang="nl-NL" dirty="0"/>
              <a:t>Deze voorbeelden zijn niet perfect, sommige dingen ontbreken, maar gecombineerd geven ze een goed idee van hoe je analyse eruit zou kunnen zien.</a:t>
            </a:r>
            <a:br>
              <a:rPr lang="nl-NL" dirty="0"/>
            </a:br>
            <a:r>
              <a:rPr lang="nl-NL" dirty="0"/>
              <a:t>Bekijk deze voorbeelden en bespreek ze:
Wat is goed, wat kan beter?</a:t>
            </a:r>
            <a:endParaRPr lang="en-US" b="1" dirty="0"/>
          </a:p>
        </p:txBody>
      </p:sp>
      <p:sp>
        <p:nvSpPr>
          <p:cNvPr id="4" name="Slide Number Placeholder 3">
            <a:extLst>
              <a:ext uri="{FF2B5EF4-FFF2-40B4-BE49-F238E27FC236}">
                <a16:creationId xmlns:a16="http://schemas.microsoft.com/office/drawing/2014/main" id="{612AD829-47F7-42B3-0F63-DDC1E3A0380C}"/>
              </a:ext>
            </a:extLst>
          </p:cNvPr>
          <p:cNvSpPr>
            <a:spLocks noGrp="1"/>
          </p:cNvSpPr>
          <p:nvPr>
            <p:ph type="sldNum" sz="quarter" idx="5"/>
          </p:nvPr>
        </p:nvSpPr>
        <p:spPr/>
        <p:txBody>
          <a:bodyPr/>
          <a:lstStyle/>
          <a:p>
            <a:fld id="{BFA98218-B07B-409E-B338-E354B9484C33}" type="slidenum">
              <a:rPr lang="nl-NL" smtClean="0"/>
              <a:t>9</a:t>
            </a:fld>
            <a:endParaRPr lang="nl-NL"/>
          </a:p>
        </p:txBody>
      </p:sp>
    </p:spTree>
    <p:extLst>
      <p:ext uri="{BB962C8B-B14F-4D97-AF65-F5344CB8AC3E}">
        <p14:creationId xmlns:p14="http://schemas.microsoft.com/office/powerpoint/2010/main" val="4353768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pic>
        <p:nvPicPr>
          <p:cNvPr id="7" name="Afbeelding 2">
            <a:extLst>
              <a:ext uri="{FF2B5EF4-FFF2-40B4-BE49-F238E27FC236}">
                <a16:creationId xmlns:a16="http://schemas.microsoft.com/office/drawing/2014/main" id="{357F8F1D-D665-2668-7A90-0DB7531F9682}"/>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0"/>
            <a:ext cx="1356090" cy="6858000"/>
          </a:xfrm>
          <a:prstGeom prst="rect">
            <a:avLst/>
          </a:prstGeom>
        </p:spPr>
      </p:pic>
      <p:pic>
        <p:nvPicPr>
          <p:cNvPr id="9" name="Afbeelding 12">
            <a:extLst>
              <a:ext uri="{FF2B5EF4-FFF2-40B4-BE49-F238E27FC236}">
                <a16:creationId xmlns:a16="http://schemas.microsoft.com/office/drawing/2014/main" id="{B270D591-C054-B8CA-2616-4FC0C2A6DDC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57818"/>
          <a:stretch/>
        </p:blipFill>
        <p:spPr>
          <a:xfrm>
            <a:off x="389777" y="5556293"/>
            <a:ext cx="966313" cy="972550"/>
          </a:xfrm>
          <a:prstGeom prst="rect">
            <a:avLst/>
          </a:prstGeom>
        </p:spPr>
      </p:pic>
      <p:sp>
        <p:nvSpPr>
          <p:cNvPr id="11" name="Tijdelijke aanduiding voor inhoud 2">
            <a:extLst>
              <a:ext uri="{FF2B5EF4-FFF2-40B4-BE49-F238E27FC236}">
                <a16:creationId xmlns:a16="http://schemas.microsoft.com/office/drawing/2014/main" id="{75BA3A3D-5352-D8CE-0AC4-6F99D3D06339}"/>
              </a:ext>
            </a:extLst>
          </p:cNvPr>
          <p:cNvSpPr txBox="1">
            <a:spLocks/>
          </p:cNvSpPr>
          <p:nvPr userDrawn="1"/>
        </p:nvSpPr>
        <p:spPr>
          <a:xfrm>
            <a:off x="1356090" y="1380359"/>
            <a:ext cx="10269900" cy="1201284"/>
          </a:xfrm>
          <a:prstGeom prst="rect">
            <a:avLst/>
          </a:prstGeom>
        </p:spPr>
        <p:txBody>
          <a:bodyPr>
            <a:normAutofit/>
          </a:bodyPr>
          <a:lstStyle>
            <a:lvl1pPr marL="222250" indent="-222250" algn="l" defTabSz="457200" rtl="0" eaLnBrk="1" latinLnBrk="0" hangingPunct="1">
              <a:spcBef>
                <a:spcPct val="20000"/>
              </a:spcBef>
              <a:buFont typeface="Wingdings" pitchFamily="2" charset="2"/>
              <a:buChar char="§"/>
              <a:tabLst/>
              <a:defRPr sz="2000" kern="1200">
                <a:solidFill>
                  <a:schemeClr val="tx1">
                    <a:lumMod val="50000"/>
                  </a:schemeClr>
                </a:solidFill>
                <a:latin typeface="Arial"/>
                <a:ea typeface="+mn-ea"/>
                <a:cs typeface="Arial"/>
              </a:defRPr>
            </a:lvl1pPr>
            <a:lvl2pPr marL="666750" indent="-209550" algn="l" defTabSz="457200" rtl="0" eaLnBrk="1" latinLnBrk="0" hangingPunct="1">
              <a:spcBef>
                <a:spcPct val="20000"/>
              </a:spcBef>
              <a:buFont typeface="Arial"/>
              <a:buChar char="–"/>
              <a:tabLst/>
              <a:defRPr sz="1800" kern="1200">
                <a:solidFill>
                  <a:schemeClr val="tx1">
                    <a:lumMod val="50000"/>
                  </a:schemeClr>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2250" marR="0" lvl="0" indent="-222250" algn="l" defTabSz="457200" rtl="0" eaLnBrk="1" fontAlgn="auto" latinLnBrk="0" hangingPunct="1">
              <a:lnSpc>
                <a:spcPct val="150000"/>
              </a:lnSpc>
              <a:spcBef>
                <a:spcPct val="20000"/>
              </a:spcBef>
              <a:spcAft>
                <a:spcPts val="0"/>
              </a:spcAft>
              <a:buClrTx/>
              <a:buSzTx/>
              <a:buFont typeface="Wingdings" pitchFamily="2" charset="2"/>
              <a:buBlip>
                <a:blip r:embed="rId4"/>
              </a:buBlip>
              <a:tabLst/>
              <a:defRPr/>
            </a:pPr>
            <a:endParaRPr lang="en-US" dirty="0">
              <a:solidFill>
                <a:srgbClr val="663366">
                  <a:lumMod val="50000"/>
                </a:srgbClr>
              </a:solidFill>
            </a:endParaRPr>
          </a:p>
        </p:txBody>
      </p:sp>
      <p:pic>
        <p:nvPicPr>
          <p:cNvPr id="12" name="Picture 11">
            <a:extLst>
              <a:ext uri="{FF2B5EF4-FFF2-40B4-BE49-F238E27FC236}">
                <a16:creationId xmlns:a16="http://schemas.microsoft.com/office/drawing/2014/main" id="{F625009F-52F5-CB7A-BD94-5A4BC9E333B8}"/>
              </a:ext>
            </a:extLst>
          </p:cNvPr>
          <p:cNvPicPr>
            <a:picLocks noChangeAspect="1"/>
          </p:cNvPicPr>
          <p:nvPr userDrawn="1"/>
        </p:nvPicPr>
        <p:blipFill>
          <a:blip r:embed="rId5"/>
          <a:stretch>
            <a:fillRect/>
          </a:stretch>
        </p:blipFill>
        <p:spPr>
          <a:xfrm>
            <a:off x="10854267" y="113817"/>
            <a:ext cx="1337733" cy="1201284"/>
          </a:xfrm>
          <a:prstGeom prst="rect">
            <a:avLst/>
          </a:prstGeom>
        </p:spPr>
      </p:pic>
      <p:sp>
        <p:nvSpPr>
          <p:cNvPr id="13" name="Text Placeholder 12">
            <a:extLst>
              <a:ext uri="{FF2B5EF4-FFF2-40B4-BE49-F238E27FC236}">
                <a16:creationId xmlns:a16="http://schemas.microsoft.com/office/drawing/2014/main" id="{63A3DA33-1531-B46E-3D99-2EA431CBB41C}"/>
              </a:ext>
            </a:extLst>
          </p:cNvPr>
          <p:cNvSpPr>
            <a:spLocks noGrp="1" noRot="1" noMove="1" noResize="1" noEditPoints="1" noAdjustHandles="1" noChangeArrowheads="1" noChangeShapeType="1"/>
          </p:cNvSpPr>
          <p:nvPr>
            <p:ph type="body" sz="quarter" idx="11" hasCustomPrompt="1"/>
          </p:nvPr>
        </p:nvSpPr>
        <p:spPr>
          <a:xfrm>
            <a:off x="392708" y="652692"/>
            <a:ext cx="6305794" cy="710552"/>
          </a:xfrm>
          <a:prstGeom prst="rect">
            <a:avLst/>
          </a:prstGeom>
          <a:solidFill>
            <a:srgbClr val="E40086"/>
          </a:solidFill>
        </p:spPr>
        <p:txBody>
          <a:bodyPr lIns="180000" rIns="0" anchor="ctr" anchorCtr="0"/>
          <a:lstStyle>
            <a:lvl1pPr marL="0" indent="0" algn="l">
              <a:buNone/>
              <a:defRPr sz="3200" b="1">
                <a:latin typeface="Calibri" panose="020F0502020204030204" pitchFamily="34" charset="0"/>
                <a:ea typeface="Calibri" panose="020F0502020204030204" pitchFamily="34" charset="0"/>
                <a:cs typeface="Calibri" panose="020F0502020204030204" pitchFamily="34" charset="0"/>
              </a:defRPr>
            </a:lvl1pPr>
          </a:lstStyle>
          <a:p>
            <a:pPr lvl="0"/>
            <a:r>
              <a:rPr lang="en-US" dirty="0"/>
              <a:t>Click to add title</a:t>
            </a:r>
          </a:p>
        </p:txBody>
      </p:sp>
    </p:spTree>
    <p:extLst>
      <p:ext uri="{BB962C8B-B14F-4D97-AF65-F5344CB8AC3E}">
        <p14:creationId xmlns:p14="http://schemas.microsoft.com/office/powerpoint/2010/main" val="3309272334"/>
      </p:ext>
    </p:extLst>
  </p:cSld>
  <p:clrMapOvr>
    <a:masterClrMapping/>
  </p:clrMapOvr>
  <mc:AlternateContent xmlns:mc="http://schemas.openxmlformats.org/markup-compatibility/2006" xmlns:p14="http://schemas.microsoft.com/office/powerpoint/2010/main">
    <mc:Choice Requires="p14">
      <p:transition spd="slow" p14:dur="2000" advClick="0" advTm="5492">
        <p:push dir="u"/>
      </p:transition>
    </mc:Choice>
    <mc:Fallback xmlns="">
      <p:transition spd="slow" advClick="0" advTm="5492">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7" name="Tekstvak 11">
            <a:extLst>
              <a:ext uri="{FF2B5EF4-FFF2-40B4-BE49-F238E27FC236}">
                <a16:creationId xmlns:a16="http://schemas.microsoft.com/office/drawing/2014/main" id="{035E820D-6EC4-153B-F7C1-C0048135DB3C}"/>
              </a:ext>
            </a:extLst>
          </p:cNvPr>
          <p:cNvSpPr txBox="1"/>
          <p:nvPr userDrawn="1"/>
        </p:nvSpPr>
        <p:spPr>
          <a:xfrm>
            <a:off x="389777" y="642308"/>
            <a:ext cx="5436257" cy="710552"/>
          </a:xfrm>
          <a:prstGeom prst="rect">
            <a:avLst/>
          </a:prstGeom>
          <a:solidFill>
            <a:srgbClr val="E40086"/>
          </a:solidFill>
        </p:spPr>
        <p:txBody>
          <a:bodyPr wrap="square" lIns="180000" tIns="108000" rIns="180000" bIns="108000" rtlCol="0">
            <a:spAutoFit/>
          </a:bodyPr>
          <a:lstStyle/>
          <a:p>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Contents</a:t>
            </a:r>
          </a:p>
        </p:txBody>
      </p:sp>
      <p:sp>
        <p:nvSpPr>
          <p:cNvPr id="3" name="Text Placeholder 2">
            <a:extLst>
              <a:ext uri="{FF2B5EF4-FFF2-40B4-BE49-F238E27FC236}">
                <a16:creationId xmlns:a16="http://schemas.microsoft.com/office/drawing/2014/main" id="{A638F858-6E59-F67D-09BD-B65D547063A6}"/>
              </a:ext>
            </a:extLst>
          </p:cNvPr>
          <p:cNvSpPr>
            <a:spLocks noGrp="1"/>
          </p:cNvSpPr>
          <p:nvPr>
            <p:ph type="body" sz="quarter" idx="10" hasCustomPrompt="1"/>
          </p:nvPr>
        </p:nvSpPr>
        <p:spPr>
          <a:xfrm>
            <a:off x="952500" y="1422400"/>
            <a:ext cx="10133034" cy="4521200"/>
          </a:xfrm>
          <a:prstGeom prst="rect">
            <a:avLst/>
          </a:prstGeom>
        </p:spPr>
        <p:txBody>
          <a:bodyPr/>
          <a:lstStyle>
            <a:lvl1pPr marL="342900" indent="-342900">
              <a:buClr>
                <a:srgbClr val="E40086"/>
              </a:buClr>
              <a:buFont typeface="Arial" panose="020B0604020202020204" pitchFamily="34" charset="0"/>
              <a:buChar char="&gt;"/>
              <a:defRPr sz="2000">
                <a:latin typeface="Arial" panose="020B0604020202020204" pitchFamily="34" charset="0"/>
                <a:ea typeface="Calibri" panose="020F0502020204030204" pitchFamily="34" charset="0"/>
                <a:cs typeface="Arial" panose="020B0604020202020204" pitchFamily="34" charset="0"/>
              </a:defRPr>
            </a:lvl1pPr>
          </a:lstStyle>
          <a:p>
            <a:pPr lvl="0"/>
            <a:r>
              <a:rPr lang="en-US" dirty="0"/>
              <a:t>Click to add text</a:t>
            </a:r>
          </a:p>
          <a:p>
            <a:pPr lvl="0"/>
            <a:endParaRPr lang="en-NL" dirty="0"/>
          </a:p>
        </p:txBody>
      </p:sp>
    </p:spTree>
    <p:extLst>
      <p:ext uri="{BB962C8B-B14F-4D97-AF65-F5344CB8AC3E}">
        <p14:creationId xmlns:p14="http://schemas.microsoft.com/office/powerpoint/2010/main" val="2785963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ink with learning outcomes">
    <p:spTree>
      <p:nvGrpSpPr>
        <p:cNvPr id="1" name=""/>
        <p:cNvGrpSpPr/>
        <p:nvPr/>
      </p:nvGrpSpPr>
      <p:grpSpPr>
        <a:xfrm>
          <a:off x="0" y="0"/>
          <a:ext cx="0" cy="0"/>
          <a:chOff x="0" y="0"/>
          <a:chExt cx="0" cy="0"/>
        </a:xfrm>
      </p:grpSpPr>
      <p:sp>
        <p:nvSpPr>
          <p:cNvPr id="7" name="Tekstvak 11">
            <a:extLst>
              <a:ext uri="{FF2B5EF4-FFF2-40B4-BE49-F238E27FC236}">
                <a16:creationId xmlns:a16="http://schemas.microsoft.com/office/drawing/2014/main" id="{035E820D-6EC4-153B-F7C1-C0048135DB3C}"/>
              </a:ext>
            </a:extLst>
          </p:cNvPr>
          <p:cNvSpPr txBox="1"/>
          <p:nvPr userDrawn="1"/>
        </p:nvSpPr>
        <p:spPr>
          <a:xfrm>
            <a:off x="389777" y="642308"/>
            <a:ext cx="5436257" cy="710552"/>
          </a:xfrm>
          <a:prstGeom prst="rect">
            <a:avLst/>
          </a:prstGeom>
          <a:solidFill>
            <a:srgbClr val="E40086"/>
          </a:solidFill>
        </p:spPr>
        <p:txBody>
          <a:bodyPr wrap="square" lIns="180000" tIns="108000" rIns="180000" bIns="108000" rtlCol="0">
            <a:spAutoFit/>
          </a:bodyPr>
          <a:lstStyle/>
          <a:p>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Link </a:t>
            </a:r>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with</a:t>
            </a:r>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learning</a:t>
            </a:r>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outcomes</a:t>
            </a:r>
            <a:endPar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A638F858-6E59-F67D-09BD-B65D547063A6}"/>
              </a:ext>
            </a:extLst>
          </p:cNvPr>
          <p:cNvSpPr>
            <a:spLocks noGrp="1"/>
          </p:cNvSpPr>
          <p:nvPr>
            <p:ph type="body" sz="quarter" idx="10" hasCustomPrompt="1"/>
          </p:nvPr>
        </p:nvSpPr>
        <p:spPr>
          <a:xfrm>
            <a:off x="952500" y="1422400"/>
            <a:ext cx="10133034" cy="4521200"/>
          </a:xfrm>
          <a:prstGeom prst="rect">
            <a:avLst/>
          </a:prstGeom>
        </p:spPr>
        <p:txBody>
          <a:bodyPr/>
          <a:lstStyle>
            <a:lvl1pPr marL="342900" indent="-342900">
              <a:buClr>
                <a:srgbClr val="E40086"/>
              </a:buClr>
              <a:buFont typeface="Arial" panose="020B0604020202020204" pitchFamily="34" charset="0"/>
              <a:buChar char="&gt;"/>
              <a:defRPr sz="2000">
                <a:latin typeface="Arial" panose="020B0604020202020204" pitchFamily="34" charset="0"/>
                <a:ea typeface="Calibri" panose="020F0502020204030204" pitchFamily="34" charset="0"/>
                <a:cs typeface="Arial" panose="020B0604020202020204" pitchFamily="34" charset="0"/>
              </a:defRPr>
            </a:lvl1pPr>
          </a:lstStyle>
          <a:p>
            <a:pPr lvl="0"/>
            <a:r>
              <a:rPr lang="en-US" dirty="0"/>
              <a:t>Click to add text</a:t>
            </a:r>
          </a:p>
        </p:txBody>
      </p:sp>
    </p:spTree>
    <p:extLst>
      <p:ext uri="{BB962C8B-B14F-4D97-AF65-F5344CB8AC3E}">
        <p14:creationId xmlns:p14="http://schemas.microsoft.com/office/powerpoint/2010/main" val="1651988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e Big Why">
    <p:spTree>
      <p:nvGrpSpPr>
        <p:cNvPr id="1" name=""/>
        <p:cNvGrpSpPr/>
        <p:nvPr/>
      </p:nvGrpSpPr>
      <p:grpSpPr>
        <a:xfrm>
          <a:off x="0" y="0"/>
          <a:ext cx="0" cy="0"/>
          <a:chOff x="0" y="0"/>
          <a:chExt cx="0" cy="0"/>
        </a:xfrm>
      </p:grpSpPr>
      <p:sp>
        <p:nvSpPr>
          <p:cNvPr id="7" name="Tekstvak 11">
            <a:extLst>
              <a:ext uri="{FF2B5EF4-FFF2-40B4-BE49-F238E27FC236}">
                <a16:creationId xmlns:a16="http://schemas.microsoft.com/office/drawing/2014/main" id="{035E820D-6EC4-153B-F7C1-C0048135DB3C}"/>
              </a:ext>
            </a:extLst>
          </p:cNvPr>
          <p:cNvSpPr txBox="1"/>
          <p:nvPr userDrawn="1"/>
        </p:nvSpPr>
        <p:spPr>
          <a:xfrm>
            <a:off x="389777" y="642308"/>
            <a:ext cx="5436257" cy="710552"/>
          </a:xfrm>
          <a:prstGeom prst="rect">
            <a:avLst/>
          </a:prstGeom>
          <a:solidFill>
            <a:srgbClr val="E40086"/>
          </a:solidFill>
        </p:spPr>
        <p:txBody>
          <a:bodyPr wrap="square" lIns="180000" tIns="108000" rIns="180000" bIns="108000" rtlCol="0">
            <a:spAutoFit/>
          </a:bodyPr>
          <a:lstStyle/>
          <a:p>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The Big </a:t>
            </a:r>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Why</a:t>
            </a:r>
            <a:endPar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A638F858-6E59-F67D-09BD-B65D547063A6}"/>
              </a:ext>
            </a:extLst>
          </p:cNvPr>
          <p:cNvSpPr>
            <a:spLocks noGrp="1"/>
          </p:cNvSpPr>
          <p:nvPr>
            <p:ph type="body" sz="quarter" idx="10" hasCustomPrompt="1"/>
          </p:nvPr>
        </p:nvSpPr>
        <p:spPr>
          <a:xfrm>
            <a:off x="952500" y="1422400"/>
            <a:ext cx="10133034" cy="4521200"/>
          </a:xfrm>
          <a:prstGeom prst="rect">
            <a:avLst/>
          </a:prstGeom>
        </p:spPr>
        <p:txBody>
          <a:bodyPr/>
          <a:lstStyle>
            <a:lvl1pPr marL="342900" indent="-342900">
              <a:buClr>
                <a:srgbClr val="E40086"/>
              </a:buClr>
              <a:buFont typeface="Arial" panose="020B0604020202020204" pitchFamily="34" charset="0"/>
              <a:buChar char="&gt;"/>
              <a:defRPr sz="2000">
                <a:latin typeface="Arial" panose="020B0604020202020204" pitchFamily="34" charset="0"/>
                <a:ea typeface="Calibri" panose="020F0502020204030204" pitchFamily="34" charset="0"/>
                <a:cs typeface="Arial" panose="020B0604020202020204" pitchFamily="34" charset="0"/>
              </a:defRPr>
            </a:lvl1pPr>
          </a:lstStyle>
          <a:p>
            <a:pPr lvl="0"/>
            <a:r>
              <a:rPr lang="en-US" dirty="0"/>
              <a:t>Click to add text</a:t>
            </a:r>
          </a:p>
        </p:txBody>
      </p:sp>
    </p:spTree>
    <p:extLst>
      <p:ext uri="{BB962C8B-B14F-4D97-AF65-F5344CB8AC3E}">
        <p14:creationId xmlns:p14="http://schemas.microsoft.com/office/powerpoint/2010/main" val="521070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638F858-6E59-F67D-09BD-B65D547063A6}"/>
              </a:ext>
            </a:extLst>
          </p:cNvPr>
          <p:cNvSpPr>
            <a:spLocks noGrp="1"/>
          </p:cNvSpPr>
          <p:nvPr>
            <p:ph type="body" sz="quarter" idx="10" hasCustomPrompt="1"/>
          </p:nvPr>
        </p:nvSpPr>
        <p:spPr>
          <a:xfrm>
            <a:off x="952500" y="1422400"/>
            <a:ext cx="10133034" cy="4521200"/>
          </a:xfrm>
          <a:prstGeom prst="rect">
            <a:avLst/>
          </a:prstGeom>
        </p:spPr>
        <p:txBody>
          <a:bodyPr/>
          <a:lstStyle>
            <a:lvl1pPr marL="342900" indent="-342900">
              <a:buClr>
                <a:srgbClr val="E40086"/>
              </a:buClr>
              <a:buFont typeface="Arial" panose="020B0604020202020204" pitchFamily="34" charset="0"/>
              <a:buChar char="&gt;"/>
              <a:defRPr sz="2000">
                <a:latin typeface="Arial" panose="020B0604020202020204" pitchFamily="34" charset="0"/>
                <a:ea typeface="Calibri" panose="020F0502020204030204" pitchFamily="34" charset="0"/>
                <a:cs typeface="Arial" panose="020B0604020202020204" pitchFamily="34" charset="0"/>
              </a:defRPr>
            </a:lvl1pPr>
          </a:lstStyle>
          <a:p>
            <a:pPr lvl="0"/>
            <a:r>
              <a:rPr lang="en-US" dirty="0"/>
              <a:t>Click to add text</a:t>
            </a:r>
          </a:p>
        </p:txBody>
      </p:sp>
      <p:sp>
        <p:nvSpPr>
          <p:cNvPr id="4" name="Text Placeholder 3">
            <a:extLst>
              <a:ext uri="{FF2B5EF4-FFF2-40B4-BE49-F238E27FC236}">
                <a16:creationId xmlns:a16="http://schemas.microsoft.com/office/drawing/2014/main" id="{4834A694-B2B7-133B-F079-2908EB1AB3CD}"/>
              </a:ext>
            </a:extLst>
          </p:cNvPr>
          <p:cNvSpPr>
            <a:spLocks noGrp="1"/>
          </p:cNvSpPr>
          <p:nvPr>
            <p:ph type="body" sz="quarter" idx="11" hasCustomPrompt="1"/>
          </p:nvPr>
        </p:nvSpPr>
        <p:spPr>
          <a:xfrm>
            <a:off x="396040" y="642954"/>
            <a:ext cx="5435600" cy="710552"/>
          </a:xfrm>
          <a:prstGeom prst="rect">
            <a:avLst/>
          </a:prstGeom>
          <a:solidFill>
            <a:srgbClr val="E40086"/>
          </a:solidFill>
        </p:spPr>
        <p:txBody>
          <a:bodyPr lIns="180000" anchor="ctr" anchorCtr="0"/>
          <a:lstStyle>
            <a:lvl1pPr marL="0" indent="0">
              <a:buNone/>
              <a:defRPr sz="3200" b="1">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lvl="0"/>
            <a:r>
              <a:rPr lang="en-US" sz="3200" dirty="0"/>
              <a:t>Click to add text</a:t>
            </a:r>
            <a:endParaRPr lang="en-NL" dirty="0"/>
          </a:p>
        </p:txBody>
      </p:sp>
    </p:spTree>
    <p:extLst>
      <p:ext uri="{BB962C8B-B14F-4D97-AF65-F5344CB8AC3E}">
        <p14:creationId xmlns:p14="http://schemas.microsoft.com/office/powerpoint/2010/main" val="3708754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cap">
    <p:spTree>
      <p:nvGrpSpPr>
        <p:cNvPr id="1" name=""/>
        <p:cNvGrpSpPr/>
        <p:nvPr/>
      </p:nvGrpSpPr>
      <p:grpSpPr>
        <a:xfrm>
          <a:off x="0" y="0"/>
          <a:ext cx="0" cy="0"/>
          <a:chOff x="0" y="0"/>
          <a:chExt cx="0" cy="0"/>
        </a:xfrm>
      </p:grpSpPr>
      <p:sp>
        <p:nvSpPr>
          <p:cNvPr id="7" name="Tekstvak 11">
            <a:extLst>
              <a:ext uri="{FF2B5EF4-FFF2-40B4-BE49-F238E27FC236}">
                <a16:creationId xmlns:a16="http://schemas.microsoft.com/office/drawing/2014/main" id="{035E820D-6EC4-153B-F7C1-C0048135DB3C}"/>
              </a:ext>
            </a:extLst>
          </p:cNvPr>
          <p:cNvSpPr txBox="1"/>
          <p:nvPr userDrawn="1"/>
        </p:nvSpPr>
        <p:spPr>
          <a:xfrm>
            <a:off x="389777" y="642308"/>
            <a:ext cx="5436257" cy="710552"/>
          </a:xfrm>
          <a:prstGeom prst="rect">
            <a:avLst/>
          </a:prstGeom>
          <a:solidFill>
            <a:srgbClr val="E40086"/>
          </a:solidFill>
        </p:spPr>
        <p:txBody>
          <a:bodyPr wrap="square" lIns="180000" tIns="108000" rIns="180000" bIns="108000" rtlCol="0">
            <a:spAutoFit/>
          </a:bodyPr>
          <a:lstStyle/>
          <a:p>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Recap</a:t>
            </a:r>
            <a:endPar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A638F858-6E59-F67D-09BD-B65D547063A6}"/>
              </a:ext>
            </a:extLst>
          </p:cNvPr>
          <p:cNvSpPr>
            <a:spLocks noGrp="1"/>
          </p:cNvSpPr>
          <p:nvPr>
            <p:ph type="body" sz="quarter" idx="10" hasCustomPrompt="1"/>
          </p:nvPr>
        </p:nvSpPr>
        <p:spPr>
          <a:xfrm>
            <a:off x="952500" y="1422400"/>
            <a:ext cx="10133034" cy="4521200"/>
          </a:xfrm>
          <a:prstGeom prst="rect">
            <a:avLst/>
          </a:prstGeom>
        </p:spPr>
        <p:txBody>
          <a:bodyPr/>
          <a:lstStyle>
            <a:lvl1pPr marL="342900" indent="-342900">
              <a:buClr>
                <a:srgbClr val="E40086"/>
              </a:buClr>
              <a:buFont typeface="Arial" panose="020B0604020202020204" pitchFamily="34" charset="0"/>
              <a:buChar char="&gt;"/>
              <a:defRPr sz="2000">
                <a:latin typeface="Arial" panose="020B0604020202020204" pitchFamily="34" charset="0"/>
                <a:ea typeface="Calibri" panose="020F0502020204030204" pitchFamily="34" charset="0"/>
                <a:cs typeface="Arial" panose="020B0604020202020204" pitchFamily="34" charset="0"/>
              </a:defRPr>
            </a:lvl1pPr>
          </a:lstStyle>
          <a:p>
            <a:pPr lvl="0"/>
            <a:r>
              <a:rPr lang="en-US" dirty="0"/>
              <a:t>Click to add text</a:t>
            </a:r>
          </a:p>
        </p:txBody>
      </p:sp>
    </p:spTree>
    <p:extLst>
      <p:ext uri="{BB962C8B-B14F-4D97-AF65-F5344CB8AC3E}">
        <p14:creationId xmlns:p14="http://schemas.microsoft.com/office/powerpoint/2010/main" val="2671147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240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 Id="rId9"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663266"/>
        </a:solidFill>
        <a:effectLst/>
      </p:bgPr>
    </p:bg>
    <p:spTree>
      <p:nvGrpSpPr>
        <p:cNvPr id="1" name=""/>
        <p:cNvGrpSpPr/>
        <p:nvPr/>
      </p:nvGrpSpPr>
      <p:grpSpPr>
        <a:xfrm>
          <a:off x="0" y="0"/>
          <a:ext cx="0" cy="0"/>
          <a:chOff x="0" y="0"/>
          <a:chExt cx="0" cy="0"/>
        </a:xfrm>
      </p:grpSpPr>
      <p:pic>
        <p:nvPicPr>
          <p:cNvPr id="7" name="Afbeelding 4">
            <a:extLst>
              <a:ext uri="{FF2B5EF4-FFF2-40B4-BE49-F238E27FC236}">
                <a16:creationId xmlns:a16="http://schemas.microsoft.com/office/drawing/2014/main" id="{AA7611B7-C55D-CFC3-F512-A1352F66DF77}"/>
              </a:ext>
            </a:extLst>
          </p:cNvPr>
          <p:cNvPicPr>
            <a:picLocks noChangeAspect="1"/>
          </p:cNvPicPr>
          <p:nvPr userDrawn="1"/>
        </p:nvPicPr>
        <p:blipFill>
          <a:blip r:embed="rId3" cstate="screen">
            <a:alphaModFix amt="36000"/>
            <a:extLst>
              <a:ext uri="{28A0092B-C50C-407E-A947-70E740481C1C}">
                <a14:useLocalDpi xmlns:a14="http://schemas.microsoft.com/office/drawing/2010/main"/>
              </a:ext>
            </a:extLst>
          </a:blip>
          <a:srcRect/>
          <a:stretch/>
        </p:blipFill>
        <p:spPr>
          <a:xfrm>
            <a:off x="1905000" y="0"/>
            <a:ext cx="10287000" cy="6858000"/>
          </a:xfrm>
          <a:prstGeom prst="rect">
            <a:avLst/>
          </a:prstGeom>
        </p:spPr>
      </p:pic>
      <p:pic>
        <p:nvPicPr>
          <p:cNvPr id="8" name="Afbeelding 2">
            <a:extLst>
              <a:ext uri="{FF2B5EF4-FFF2-40B4-BE49-F238E27FC236}">
                <a16:creationId xmlns:a16="http://schemas.microsoft.com/office/drawing/2014/main" id="{CED75825-FDEF-F961-3402-231AE38E70E9}"/>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122067" y="0"/>
            <a:ext cx="3976577" cy="6858000"/>
          </a:xfrm>
          <a:prstGeom prst="rect">
            <a:avLst/>
          </a:prstGeom>
        </p:spPr>
      </p:pic>
      <p:pic>
        <p:nvPicPr>
          <p:cNvPr id="11" name="Afbeelding 12">
            <a:extLst>
              <a:ext uri="{FF2B5EF4-FFF2-40B4-BE49-F238E27FC236}">
                <a16:creationId xmlns:a16="http://schemas.microsoft.com/office/drawing/2014/main" id="{58869F66-3860-EE66-0089-8CEE8B319214}"/>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89777" y="5556293"/>
            <a:ext cx="2290794" cy="972550"/>
          </a:xfrm>
          <a:prstGeom prst="rect">
            <a:avLst/>
          </a:prstGeom>
        </p:spPr>
      </p:pic>
    </p:spTree>
    <p:extLst>
      <p:ext uri="{BB962C8B-B14F-4D97-AF65-F5344CB8AC3E}">
        <p14:creationId xmlns:p14="http://schemas.microsoft.com/office/powerpoint/2010/main" val="2062388052"/>
      </p:ext>
    </p:extLst>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2000" advClick="0" advTm="5492">
        <p:push dir="u"/>
      </p:transition>
    </mc:Choice>
    <mc:Fallback xmlns="">
      <p:transition spd="slow" advClick="0" advTm="5492">
        <p:push dir="u"/>
      </p:transition>
    </mc:Fallback>
  </mc:AlternateContent>
  <p:txStyles>
    <p:titleStyle>
      <a:lvl1pPr algn="ctr" defTabSz="914400" rtl="0" eaLnBrk="1" latinLnBrk="0" hangingPunct="1">
        <a:lnSpc>
          <a:spcPct val="90000"/>
        </a:lnSpc>
        <a:spcBef>
          <a:spcPct val="0"/>
        </a:spcBef>
        <a:buNone/>
        <a:defRPr sz="4400" b="1" kern="1200">
          <a:solidFill>
            <a:srgbClr val="663266"/>
          </a:solidFill>
          <a:latin typeface="Arial" panose="020B0604020202020204" pitchFamily="34" charset="0"/>
          <a:ea typeface="+mj-ea"/>
          <a:cs typeface="Arial" panose="020B0604020202020204" pitchFamily="34" charset="0"/>
        </a:defRPr>
      </a:lvl1pPr>
    </p:titleStyle>
    <p:bodyStyle>
      <a:lvl1pPr marL="228600" indent="-228600" algn="ctr"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rial" panose="020B0604020202020204" pitchFamily="34" charset="0"/>
          <a:ea typeface="+mn-ea"/>
          <a:cs typeface="Arial" panose="020B0604020202020204" pitchFamily="34"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Afbeelding 2">
            <a:extLst>
              <a:ext uri="{FF2B5EF4-FFF2-40B4-BE49-F238E27FC236}">
                <a16:creationId xmlns:a16="http://schemas.microsoft.com/office/drawing/2014/main" id="{3D7AA646-746B-808B-97D3-04DB98DE7662}"/>
              </a:ext>
            </a:extLst>
          </p:cNvPr>
          <p:cNvPicPr>
            <a:picLocks noChangeAspect="1"/>
          </p:cNvPicPr>
          <p:nvPr userDrawn="1"/>
        </p:nvPicPr>
        <p:blipFill rotWithShape="1">
          <a:blip r:embed="rId7" cstate="hqprint">
            <a:extLst>
              <a:ext uri="{28A0092B-C50C-407E-A947-70E740481C1C}">
                <a14:useLocalDpi xmlns:a14="http://schemas.microsoft.com/office/drawing/2010/main"/>
              </a:ext>
            </a:extLst>
          </a:blip>
          <a:srcRect/>
          <a:stretch/>
        </p:blipFill>
        <p:spPr>
          <a:xfrm>
            <a:off x="0" y="0"/>
            <a:ext cx="1356090" cy="6858000"/>
          </a:xfrm>
          <a:prstGeom prst="rect">
            <a:avLst/>
          </a:prstGeom>
        </p:spPr>
      </p:pic>
      <p:pic>
        <p:nvPicPr>
          <p:cNvPr id="9" name="Afbeelding 12">
            <a:extLst>
              <a:ext uri="{FF2B5EF4-FFF2-40B4-BE49-F238E27FC236}">
                <a16:creationId xmlns:a16="http://schemas.microsoft.com/office/drawing/2014/main" id="{C2B1B6FD-C682-B44E-7345-703A9C08D3C1}"/>
              </a:ext>
            </a:extLst>
          </p:cNvPr>
          <p:cNvPicPr>
            <a:picLocks noChangeAspect="1"/>
          </p:cNvPicPr>
          <p:nvPr userDrawn="1"/>
        </p:nvPicPr>
        <p:blipFill rotWithShape="1">
          <a:blip r:embed="rId8" cstate="screen">
            <a:extLst>
              <a:ext uri="{28A0092B-C50C-407E-A947-70E740481C1C}">
                <a14:useLocalDpi xmlns:a14="http://schemas.microsoft.com/office/drawing/2010/main"/>
              </a:ext>
            </a:extLst>
          </a:blip>
          <a:srcRect r="57818"/>
          <a:stretch/>
        </p:blipFill>
        <p:spPr>
          <a:xfrm>
            <a:off x="389777" y="5556293"/>
            <a:ext cx="966313" cy="972550"/>
          </a:xfrm>
          <a:prstGeom prst="rect">
            <a:avLst/>
          </a:prstGeom>
        </p:spPr>
      </p:pic>
      <p:pic>
        <p:nvPicPr>
          <p:cNvPr id="12" name="Picture 11">
            <a:extLst>
              <a:ext uri="{FF2B5EF4-FFF2-40B4-BE49-F238E27FC236}">
                <a16:creationId xmlns:a16="http://schemas.microsoft.com/office/drawing/2014/main" id="{55F83C1F-EC9B-271D-B091-21C39B455207}"/>
              </a:ext>
            </a:extLst>
          </p:cNvPr>
          <p:cNvPicPr>
            <a:picLocks noChangeAspect="1"/>
          </p:cNvPicPr>
          <p:nvPr userDrawn="1"/>
        </p:nvPicPr>
        <p:blipFill>
          <a:blip r:embed="rId9"/>
          <a:stretch>
            <a:fillRect/>
          </a:stretch>
        </p:blipFill>
        <p:spPr>
          <a:xfrm>
            <a:off x="10854267" y="113817"/>
            <a:ext cx="1337733" cy="1201284"/>
          </a:xfrm>
          <a:prstGeom prst="rect">
            <a:avLst/>
          </a:prstGeom>
        </p:spPr>
      </p:pic>
    </p:spTree>
    <p:extLst>
      <p:ext uri="{BB962C8B-B14F-4D97-AF65-F5344CB8AC3E}">
        <p14:creationId xmlns:p14="http://schemas.microsoft.com/office/powerpoint/2010/main" val="2954607679"/>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663266"/>
        </a:solidFill>
        <a:effectLst/>
      </p:bgPr>
    </p:bg>
    <p:spTree>
      <p:nvGrpSpPr>
        <p:cNvPr id="1" name=""/>
        <p:cNvGrpSpPr/>
        <p:nvPr/>
      </p:nvGrpSpPr>
      <p:grpSpPr>
        <a:xfrm>
          <a:off x="0" y="0"/>
          <a:ext cx="0" cy="0"/>
          <a:chOff x="0" y="0"/>
          <a:chExt cx="0" cy="0"/>
        </a:xfrm>
      </p:grpSpPr>
      <p:pic>
        <p:nvPicPr>
          <p:cNvPr id="7" name="Afbeelding 3" descr="Afbeelding met binnen, persoon, plafond&#10;&#10;Automatisch gegenereerde beschrijving">
            <a:extLst>
              <a:ext uri="{FF2B5EF4-FFF2-40B4-BE49-F238E27FC236}">
                <a16:creationId xmlns:a16="http://schemas.microsoft.com/office/drawing/2014/main" id="{44580819-F2E5-6604-34F8-A108B6952464}"/>
              </a:ext>
            </a:extLst>
          </p:cNvPr>
          <p:cNvPicPr>
            <a:picLocks noChangeAspect="1"/>
          </p:cNvPicPr>
          <p:nvPr userDrawn="1"/>
        </p:nvPicPr>
        <p:blipFill rotWithShape="1">
          <a:blip r:embed="rId3" cstate="hqprint">
            <a:alphaModFix amt="50000"/>
            <a:extLst>
              <a:ext uri="{28A0092B-C50C-407E-A947-70E740481C1C}">
                <a14:useLocalDpi xmlns:a14="http://schemas.microsoft.com/office/drawing/2010/main"/>
              </a:ext>
            </a:extLst>
          </a:blip>
          <a:srcRect/>
          <a:stretch/>
        </p:blipFill>
        <p:spPr>
          <a:xfrm>
            <a:off x="1441938" y="1"/>
            <a:ext cx="10750062" cy="6856610"/>
          </a:xfrm>
          <a:prstGeom prst="rect">
            <a:avLst/>
          </a:prstGeom>
        </p:spPr>
      </p:pic>
      <p:pic>
        <p:nvPicPr>
          <p:cNvPr id="8" name="Afbeelding 2">
            <a:extLst>
              <a:ext uri="{FF2B5EF4-FFF2-40B4-BE49-F238E27FC236}">
                <a16:creationId xmlns:a16="http://schemas.microsoft.com/office/drawing/2014/main" id="{49FFF2AC-1215-841F-CDF9-E515E3BB6D1A}"/>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122067" y="0"/>
            <a:ext cx="3976577" cy="6858000"/>
          </a:xfrm>
          <a:prstGeom prst="rect">
            <a:avLst/>
          </a:prstGeom>
        </p:spPr>
      </p:pic>
      <p:pic>
        <p:nvPicPr>
          <p:cNvPr id="9" name="Afbeelding 12">
            <a:extLst>
              <a:ext uri="{FF2B5EF4-FFF2-40B4-BE49-F238E27FC236}">
                <a16:creationId xmlns:a16="http://schemas.microsoft.com/office/drawing/2014/main" id="{FA728FB2-5AB4-E9D1-FE11-894CD49FA0D3}"/>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89777" y="5556293"/>
            <a:ext cx="2290794" cy="972550"/>
          </a:xfrm>
          <a:prstGeom prst="rect">
            <a:avLst/>
          </a:prstGeom>
        </p:spPr>
      </p:pic>
      <p:sp>
        <p:nvSpPr>
          <p:cNvPr id="10" name="Tekstvak 1">
            <a:extLst>
              <a:ext uri="{FF2B5EF4-FFF2-40B4-BE49-F238E27FC236}">
                <a16:creationId xmlns:a16="http://schemas.microsoft.com/office/drawing/2014/main" id="{4BBF7A20-F261-23E8-C827-7B1E09E05A11}"/>
              </a:ext>
            </a:extLst>
          </p:cNvPr>
          <p:cNvSpPr txBox="1"/>
          <p:nvPr userDrawn="1"/>
        </p:nvSpPr>
        <p:spPr>
          <a:xfrm>
            <a:off x="389777" y="642308"/>
            <a:ext cx="5706223" cy="710552"/>
          </a:xfrm>
          <a:prstGeom prst="rect">
            <a:avLst/>
          </a:prstGeom>
          <a:solidFill>
            <a:srgbClr val="E40086"/>
          </a:solidFill>
        </p:spPr>
        <p:txBody>
          <a:bodyPr wrap="square" lIns="180000" tIns="108000" rIns="180000" bIns="108000" rtlCol="0">
            <a:spAutoFit/>
          </a:bodyPr>
          <a:lstStyle/>
          <a:p>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Thank</a:t>
            </a:r>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nl-NL" sz="3200" b="1" dirty="0" err="1">
                <a:solidFill>
                  <a:schemeClr val="bg1"/>
                </a:solidFill>
                <a:latin typeface="Calibri" panose="020F0502020204030204" pitchFamily="34" charset="0"/>
                <a:ea typeface="Calibri" panose="020F0502020204030204" pitchFamily="34" charset="0"/>
                <a:cs typeface="Calibri" panose="020F0502020204030204" pitchFamily="34" charset="0"/>
              </a:rPr>
              <a:t>you</a:t>
            </a:r>
            <a:r>
              <a:rPr lang="nl-NL" sz="3200" b="1" dirty="0">
                <a:solidFill>
                  <a:schemeClr val="bg1"/>
                </a:solidFill>
                <a:latin typeface="Calibri" panose="020F0502020204030204" pitchFamily="34" charset="0"/>
                <a:ea typeface="Calibri" panose="020F0502020204030204" pitchFamily="34" charset="0"/>
                <a:cs typeface="Calibri" panose="020F0502020204030204" pitchFamily="34" charset="0"/>
              </a:rPr>
              <a:t>!</a:t>
            </a:r>
            <a:endParaRPr lang="nl-NL" sz="32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4324476"/>
      </p:ext>
    </p:extLst>
  </p:cSld>
  <p:clrMap bg1="lt1" tx1="dk1" bg2="lt2" tx2="dk2" accent1="accent1" accent2="accent2" accent3="accent3" accent4="accent4" accent5="accent5" accent6="accent6" hlink="hlink" folHlink="folHlink"/>
  <p:sldLayoutIdLst>
    <p:sldLayoutId id="214748366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hbo-i.nl/publicaties-domeinbeschrijving/"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hyperlink" Target="https://ictresearchmethods.n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9C821C0-C5F1-A235-665B-2CB53F301337}"/>
              </a:ext>
            </a:extLst>
          </p:cNvPr>
          <p:cNvSpPr>
            <a:spLocks noGrp="1"/>
          </p:cNvSpPr>
          <p:nvPr>
            <p:ph type="body" sz="quarter" idx="11"/>
          </p:nvPr>
        </p:nvSpPr>
        <p:spPr/>
        <p:txBody>
          <a:bodyPr/>
          <a:lstStyle/>
          <a:p>
            <a:r>
              <a:t>Workshop Analyse en Advies</a:t>
            </a:r>
          </a:p>
        </p:txBody>
      </p:sp>
    </p:spTree>
    <p:extLst>
      <p:ext uri="{BB962C8B-B14F-4D97-AF65-F5344CB8AC3E}">
        <p14:creationId xmlns:p14="http://schemas.microsoft.com/office/powerpoint/2010/main" val="3500949223"/>
      </p:ext>
    </p:extLst>
  </p:cSld>
  <p:clrMapOvr>
    <a:masterClrMapping/>
  </p:clrMapOvr>
  <mc:AlternateContent xmlns:mc="http://schemas.openxmlformats.org/markup-compatibility/2006" xmlns:p14="http://schemas.microsoft.com/office/powerpoint/2010/main">
    <mc:Choice Requires="p14">
      <p:transition spd="slow" p14:dur="2000" advClick="0" advTm="5492">
        <p:push dir="u"/>
      </p:transition>
    </mc:Choice>
    <mc:Fallback xmlns="">
      <p:transition spd="slow" advClick="0" advTm="5492">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2CA582B-4101-9FAE-2F2F-8EE6A7808A81}"/>
              </a:ext>
            </a:extLst>
          </p:cNvPr>
          <p:cNvSpPr>
            <a:spLocks noGrp="1"/>
          </p:cNvSpPr>
          <p:nvPr>
            <p:ph type="body" sz="quarter" idx="10"/>
          </p:nvPr>
        </p:nvSpPr>
        <p:spPr/>
        <p:txBody>
          <a:bodyPr/>
          <a:lstStyle/>
          <a:p>
            <a:r>
              <a:rPr lang="nl-NL" dirty="0"/>
              <a:t>Met deze workshop maak je kennis met de 5 activiteiten genoemd in LO2.
In meer detail worden de activiteiten Analyseren en Adviseren toegelicht.
U maakt een document (eerste versie) over de activiteit Analyseren en adviseren, waardoor u een goede start van uw project krijgt.
Dit document kunt u in uw portefeuille plaatsen</a:t>
            </a:r>
            <a:endParaRPr lang="en-NL" dirty="0"/>
          </a:p>
        </p:txBody>
      </p:sp>
    </p:spTree>
    <p:extLst>
      <p:ext uri="{BB962C8B-B14F-4D97-AF65-F5344CB8AC3E}">
        <p14:creationId xmlns:p14="http://schemas.microsoft.com/office/powerpoint/2010/main" val="1087064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867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2229A6B-7D68-F499-A1F0-3108ABFEC5F9}"/>
              </a:ext>
            </a:extLst>
          </p:cNvPr>
          <p:cNvSpPr>
            <a:spLocks noGrp="1"/>
          </p:cNvSpPr>
          <p:nvPr>
            <p:ph type="body" sz="quarter" idx="10"/>
          </p:nvPr>
        </p:nvSpPr>
        <p:spPr/>
        <p:txBody>
          <a:bodyPr/>
          <a:lstStyle/>
          <a:p>
            <a:r>
              <a:rPr lang="nl-NL" dirty="0"/>
              <a:t>Wat is analyse?
Wat is advies?
Hoe te analyseren?
Hoe adviseren?
Analyse / advies in het portfolio</a:t>
            </a:r>
            <a:endParaRPr lang="en-NL" dirty="0"/>
          </a:p>
        </p:txBody>
      </p:sp>
    </p:spTree>
    <p:extLst>
      <p:ext uri="{BB962C8B-B14F-4D97-AF65-F5344CB8AC3E}">
        <p14:creationId xmlns:p14="http://schemas.microsoft.com/office/powerpoint/2010/main" val="3850624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C7ADEC1-73DD-89C9-C45E-2A892E531293}"/>
              </a:ext>
            </a:extLst>
          </p:cNvPr>
          <p:cNvSpPr>
            <a:spLocks noGrp="1"/>
          </p:cNvSpPr>
          <p:nvPr>
            <p:ph type="body" sz="quarter" idx="10"/>
          </p:nvPr>
        </p:nvSpPr>
        <p:spPr/>
        <p:txBody>
          <a:bodyPr/>
          <a:lstStyle/>
          <a:p>
            <a:r>
              <a:rPr lang="nl-NL" b="1" dirty="0"/>
              <a:t>Leerresultaat 2: Professionele IT-producten maken</a:t>
            </a:r>
            <a:br>
              <a:rPr lang="nl-NL" b="1" dirty="0"/>
            </a:br>
            <a:r>
              <a:rPr lang="nl-NL" dirty="0"/>
              <a:t>Je maakt een of meer professionele IT-producten. Daarvoor analyseer je de context van het probleem, adviseer je over te maken keuzes, ontwerp je een passende oplossing, realiseer je deze en valideer je de werking ervan</a:t>
            </a:r>
            <a:r>
              <a:rPr lang="nl-NL" b="1" dirty="0"/>
              <a:t>.</a:t>
            </a:r>
            <a:endParaRPr lang="en-NL" dirty="0"/>
          </a:p>
        </p:txBody>
      </p:sp>
    </p:spTree>
    <p:extLst>
      <p:ext uri="{BB962C8B-B14F-4D97-AF65-F5344CB8AC3E}">
        <p14:creationId xmlns:p14="http://schemas.microsoft.com/office/powerpoint/2010/main" val="2790056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EB1E911-3A75-A398-FD3A-60B11D5E97DB}"/>
              </a:ext>
            </a:extLst>
          </p:cNvPr>
          <p:cNvSpPr>
            <a:spLocks noGrp="1"/>
          </p:cNvSpPr>
          <p:nvPr>
            <p:ph type="body" sz="quarter" idx="10"/>
          </p:nvPr>
        </p:nvSpPr>
        <p:spPr/>
        <p:txBody>
          <a:bodyPr/>
          <a:lstStyle/>
          <a:p>
            <a:r>
              <a:rPr lang="nl-NL" dirty="0"/>
              <a:t>In LO2 worden de activiteiten Analyseren, Adviseren, Ontwerpen, Realiseren en Valideren genoemd. Deze activiteiten helpen om een project op een gestructureerde manier uit te voeren.</a:t>
            </a:r>
            <a:br>
              <a:rPr lang="nl-NL" dirty="0"/>
            </a:br>
            <a:r>
              <a:rPr lang="nl-NL" dirty="0"/>
              <a:t>Dit helpt bij:
Ervoor zorgen dat essentiële stappen niet worden gemist.
Het resultaat van elke activiteit kan worden herzien en besproken om een solide basis te leggen voor de volgende activiteit.</a:t>
            </a:r>
            <a:endParaRPr lang="en-NL" sz="20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8D3E378-A7F8-CD65-2B18-3BA706495DB1}"/>
              </a:ext>
            </a:extLst>
          </p:cNvPr>
          <p:cNvPicPr>
            <a:picLocks noChangeAspect="1"/>
          </p:cNvPicPr>
          <p:nvPr/>
        </p:nvPicPr>
        <p:blipFill>
          <a:blip r:embed="rId3"/>
          <a:stretch>
            <a:fillRect/>
          </a:stretch>
        </p:blipFill>
        <p:spPr>
          <a:xfrm>
            <a:off x="4526415" y="3827008"/>
            <a:ext cx="2486025" cy="1838325"/>
          </a:xfrm>
          <a:prstGeom prst="rect">
            <a:avLst/>
          </a:prstGeom>
        </p:spPr>
      </p:pic>
    </p:spTree>
    <p:extLst>
      <p:ext uri="{BB962C8B-B14F-4D97-AF65-F5344CB8AC3E}">
        <p14:creationId xmlns:p14="http://schemas.microsoft.com/office/powerpoint/2010/main" val="643791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EEA6889-D536-375B-1B22-AEAF4639C6D1}"/>
              </a:ext>
            </a:extLst>
          </p:cNvPr>
          <p:cNvSpPr>
            <a:spLocks noGrp="1"/>
          </p:cNvSpPr>
          <p:nvPr>
            <p:ph type="body" sz="quarter" idx="10"/>
          </p:nvPr>
        </p:nvSpPr>
        <p:spPr/>
        <p:txBody>
          <a:bodyPr/>
          <a:lstStyle/>
          <a:p>
            <a:r>
              <a:rPr lang="nl-NL" dirty="0"/>
              <a:t>Analyse is de eerste van de 5 activiteiten die in LO2 worden genoemd: analyseren, adviseren, ontwerpen, realiseren, valideren.
</a:t>
            </a:r>
            <a:r>
              <a:rPr lang="nl-NL" dirty="0" err="1"/>
              <a:t>ChatGPT</a:t>
            </a:r>
            <a:r>
              <a:rPr lang="nl-NL" dirty="0"/>
              <a:t>: Analyse is de gestructureerde verkenning van de context, belanghebbenden, doelen en beperkingen van een project om een duidelijk begrip van het probleem op te bouwen voordat een oplossing wordt ontworpen.
Het resultaat van een analyse kan zijn:
Scope (wat zit er in het project, wat niet)
Wat zijn de vereisten?
Welke tools / framework / programmeertaal (</a:t>
            </a:r>
            <a:r>
              <a:rPr lang="nl-NL" dirty="0" err="1"/>
              <a:t>etc</a:t>
            </a:r>
            <a:r>
              <a:rPr lang="nl-NL" dirty="0"/>
              <a:t>) zijn er om te gebruiken?
Wat wil ik leren?</a:t>
            </a:r>
            <a:endParaRPr lang="en-US" sz="1800" dirty="0"/>
          </a:p>
          <a:p>
            <a:pPr marL="0" indent="0">
              <a:buNone/>
            </a:pPr>
            <a:r>
              <a:rPr lang="en-US" sz="1800" dirty="0">
                <a:hlinkClick r:id="rId3"/>
              </a:rPr>
              <a:t>https://www.hbo-i.nl/publicaties-domeinbeschrijving/</a:t>
            </a:r>
            <a:br>
              <a:rPr lang="en-US" sz="1800" dirty="0"/>
            </a:br>
            <a:r>
              <a:rPr lang="en-US" sz="1800" dirty="0">
                <a:hlinkClick r:id="rId4"/>
              </a:rPr>
              <a:t>https://ictresearchmethods.nl/</a:t>
            </a:r>
            <a:endParaRPr lang="en-NL" sz="1800" dirty="0"/>
          </a:p>
        </p:txBody>
      </p:sp>
      <p:sp>
        <p:nvSpPr>
          <p:cNvPr id="4" name="Text Placeholder 3">
            <a:extLst>
              <a:ext uri="{FF2B5EF4-FFF2-40B4-BE49-F238E27FC236}">
                <a16:creationId xmlns:a16="http://schemas.microsoft.com/office/drawing/2014/main" id="{7F046CF2-43EF-3CE6-F224-767E4178701C}"/>
              </a:ext>
            </a:extLst>
          </p:cNvPr>
          <p:cNvSpPr>
            <a:spLocks noGrp="1"/>
          </p:cNvSpPr>
          <p:nvPr>
            <p:ph type="body" sz="quarter" idx="11"/>
          </p:nvPr>
        </p:nvSpPr>
        <p:spPr/>
        <p:txBody>
          <a:bodyPr/>
          <a:lstStyle/>
          <a:p>
            <a:r>
              <a:t>Wat is analyse?</a:t>
            </a:r>
          </a:p>
        </p:txBody>
      </p:sp>
    </p:spTree>
    <p:extLst>
      <p:ext uri="{BB962C8B-B14F-4D97-AF65-F5344CB8AC3E}">
        <p14:creationId xmlns:p14="http://schemas.microsoft.com/office/powerpoint/2010/main" val="2085862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B3E150-3C69-BB8A-85C7-8C7085D2AABB}"/>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682317D-4CF6-562B-23C8-F77EBAF73D24}"/>
              </a:ext>
            </a:extLst>
          </p:cNvPr>
          <p:cNvSpPr>
            <a:spLocks noGrp="1"/>
          </p:cNvSpPr>
          <p:nvPr>
            <p:ph type="body" sz="quarter" idx="10"/>
          </p:nvPr>
        </p:nvSpPr>
        <p:spPr/>
        <p:txBody>
          <a:bodyPr/>
          <a:lstStyle/>
          <a:p>
            <a:r>
              <a:rPr lang="nl-NL" dirty="0"/>
              <a:t>Op https://ictresearchmethods.nl/ zie je een overzicht van bestaande onderzoeksmethoden.</a:t>
            </a:r>
            <a:br>
              <a:rPr lang="nl-NL" dirty="0"/>
            </a:br>
            <a:r>
              <a:rPr lang="nl-NL" dirty="0"/>
              <a:t>Er zijn veel methoden met betrekking tot analyse, maar de meest voor de hand liggende zijn:
Analyse van beschikbare producten: bijv. wat is er al beschikbaar?
Literatuurstudie: bijv. algemene informatie over het domein (of onderwerp)
SWOT-analyse: bijv. om verschillende tools / </a:t>
            </a:r>
            <a:r>
              <a:rPr lang="nl-NL" dirty="0" err="1"/>
              <a:t>frameworks</a:t>
            </a:r>
            <a:r>
              <a:rPr lang="nl-NL" dirty="0"/>
              <a:t> / programmeertalen met elkaar te vergelijken
Interview met een expert: bijv. bespreken met een expert / docent</a:t>
            </a:r>
            <a:endParaRPr lang="en-NL" sz="2000" dirty="0">
              <a:latin typeface="Arial" panose="020B0604020202020204"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7D72B53C-09C6-7ED3-F7F9-7A7AEBE99702}"/>
              </a:ext>
            </a:extLst>
          </p:cNvPr>
          <p:cNvSpPr>
            <a:spLocks noGrp="1"/>
          </p:cNvSpPr>
          <p:nvPr>
            <p:ph type="body" sz="quarter" idx="11"/>
          </p:nvPr>
        </p:nvSpPr>
        <p:spPr/>
        <p:txBody>
          <a:bodyPr/>
          <a:lstStyle/>
          <a:p>
            <a:r>
              <a:rPr lang="en-US" dirty="0"/>
              <a:t>How to </a:t>
            </a:r>
            <a:r>
              <a:rPr lang="en-US" dirty="0" err="1"/>
              <a:t>analyse</a:t>
            </a:r>
            <a:r>
              <a:rPr lang="en-US" dirty="0"/>
              <a:t>?</a:t>
            </a:r>
            <a:endParaRPr lang="en-NL" dirty="0"/>
          </a:p>
        </p:txBody>
      </p:sp>
      <p:pic>
        <p:nvPicPr>
          <p:cNvPr id="2" name="Picture 1">
            <a:extLst>
              <a:ext uri="{FF2B5EF4-FFF2-40B4-BE49-F238E27FC236}">
                <a16:creationId xmlns:a16="http://schemas.microsoft.com/office/drawing/2014/main" id="{DD1CFFBD-463E-4B54-0637-7DDAD7683E5A}"/>
              </a:ext>
            </a:extLst>
          </p:cNvPr>
          <p:cNvPicPr>
            <a:picLocks noChangeAspect="1"/>
          </p:cNvPicPr>
          <p:nvPr/>
        </p:nvPicPr>
        <p:blipFill>
          <a:blip r:embed="rId3"/>
          <a:stretch>
            <a:fillRect/>
          </a:stretch>
        </p:blipFill>
        <p:spPr>
          <a:xfrm>
            <a:off x="5041900" y="4593098"/>
            <a:ext cx="1621947" cy="1621947"/>
          </a:xfrm>
          <a:prstGeom prst="rect">
            <a:avLst/>
          </a:prstGeom>
        </p:spPr>
      </p:pic>
    </p:spTree>
    <p:extLst>
      <p:ext uri="{BB962C8B-B14F-4D97-AF65-F5344CB8AC3E}">
        <p14:creationId xmlns:p14="http://schemas.microsoft.com/office/powerpoint/2010/main" val="40705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84CF7-D906-C2B9-0D8C-E6B058E6954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BF2A428F-3B45-C176-5167-A934746BED59}"/>
              </a:ext>
            </a:extLst>
          </p:cNvPr>
          <p:cNvSpPr>
            <a:spLocks noGrp="1"/>
          </p:cNvSpPr>
          <p:nvPr>
            <p:ph type="body" sz="quarter" idx="10"/>
          </p:nvPr>
        </p:nvSpPr>
        <p:spPr/>
        <p:txBody>
          <a:bodyPr/>
          <a:lstStyle/>
          <a:p>
            <a:r>
              <a:rPr lang="nl-NL" dirty="0"/>
              <a:t>Op https://ictresearchmethods.nl/ zie je een overzicht van bestaande onderzoeksmethoden.</a:t>
            </a:r>
            <a:br>
              <a:rPr lang="nl-NL" dirty="0"/>
            </a:br>
            <a:r>
              <a:rPr lang="nl-NL" dirty="0"/>
              <a:t>Er zijn veel methoden met betrekking tot analyse, maar de meest voor de hand liggende zijn:
Besluitvorming op basis van meerdere criteria: bijv. om tool / framework, programmeertaal te selecteren
Prioritering van vereisten: bijvoorbeeld als input voor de planning
Interview met een expert: bijv. bespreken met een expert / docent</a:t>
            </a:r>
            <a:endParaRPr lang="en-NL" sz="2000" dirty="0"/>
          </a:p>
        </p:txBody>
      </p:sp>
      <p:sp>
        <p:nvSpPr>
          <p:cNvPr id="4" name="Text Placeholder 3">
            <a:extLst>
              <a:ext uri="{FF2B5EF4-FFF2-40B4-BE49-F238E27FC236}">
                <a16:creationId xmlns:a16="http://schemas.microsoft.com/office/drawing/2014/main" id="{8D7A8CA8-8548-5C0B-5E45-A269B96E78D2}"/>
              </a:ext>
            </a:extLst>
          </p:cNvPr>
          <p:cNvSpPr>
            <a:spLocks noGrp="1"/>
          </p:cNvSpPr>
          <p:nvPr>
            <p:ph type="body" sz="quarter" idx="11"/>
          </p:nvPr>
        </p:nvSpPr>
        <p:spPr/>
        <p:txBody>
          <a:bodyPr/>
          <a:lstStyle/>
          <a:p>
            <a:r>
              <a:t>Hoe adviseer je?</a:t>
            </a:r>
          </a:p>
        </p:txBody>
      </p:sp>
      <p:pic>
        <p:nvPicPr>
          <p:cNvPr id="2" name="Picture 1">
            <a:extLst>
              <a:ext uri="{FF2B5EF4-FFF2-40B4-BE49-F238E27FC236}">
                <a16:creationId xmlns:a16="http://schemas.microsoft.com/office/drawing/2014/main" id="{CD71C071-98D0-5D51-8978-CC2EB130FF92}"/>
              </a:ext>
            </a:extLst>
          </p:cNvPr>
          <p:cNvPicPr>
            <a:picLocks noChangeAspect="1"/>
          </p:cNvPicPr>
          <p:nvPr/>
        </p:nvPicPr>
        <p:blipFill>
          <a:blip r:embed="rId3"/>
          <a:stretch>
            <a:fillRect/>
          </a:stretch>
        </p:blipFill>
        <p:spPr>
          <a:xfrm>
            <a:off x="4836160" y="4359058"/>
            <a:ext cx="1653436" cy="1653436"/>
          </a:xfrm>
          <a:prstGeom prst="rect">
            <a:avLst/>
          </a:prstGeom>
        </p:spPr>
      </p:pic>
    </p:spTree>
    <p:extLst>
      <p:ext uri="{BB962C8B-B14F-4D97-AF65-F5344CB8AC3E}">
        <p14:creationId xmlns:p14="http://schemas.microsoft.com/office/powerpoint/2010/main" val="292462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D17CFE-9A44-11C7-5011-9A126E7C6408}"/>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DD7D3436-285A-92E5-690B-F1C835FE5257}"/>
              </a:ext>
            </a:extLst>
          </p:cNvPr>
          <p:cNvSpPr>
            <a:spLocks noGrp="1"/>
          </p:cNvSpPr>
          <p:nvPr>
            <p:ph type="body" sz="quarter" idx="10"/>
          </p:nvPr>
        </p:nvSpPr>
        <p:spPr/>
        <p:txBody>
          <a:bodyPr/>
          <a:lstStyle/>
          <a:p>
            <a:r>
              <a:rPr lang="nl-NL" dirty="0"/>
              <a:t>Maak voor uw portefeuille een analyse- / adviesdocument.</a:t>
            </a:r>
            <a:br>
              <a:rPr lang="nl-NL" dirty="0"/>
            </a:br>
            <a:r>
              <a:rPr lang="nl-NL" dirty="0"/>
              <a:t>Begin met de inhoudsopgave zoals:
Beschrijving van het project</a:t>
            </a:r>
            <a:br>
              <a:rPr lang="nl-NL" dirty="0"/>
            </a:br>
            <a:r>
              <a:rPr lang="nl-NL" dirty="0"/>
              <a:t>Hier kun je het project beschrijven dat je kiest om uit te voeren en wat je wilt leren.
Eisen</a:t>
            </a:r>
            <a:br>
              <a:rPr lang="nl-NL" dirty="0"/>
            </a:br>
            <a:r>
              <a:rPr lang="nl-NL" dirty="0"/>
              <a:t>Hier kunt u de vereisten formuleren, bijvoorbeeld met behulp van </a:t>
            </a:r>
            <a:r>
              <a:rPr lang="nl-NL" dirty="0" err="1"/>
              <a:t>MoSCoW</a:t>
            </a:r>
            <a:r>
              <a:rPr lang="nl-NL" dirty="0"/>
              <a:t>. Maak ze concreet genoeg zodat je ze kunt valideren.
Voorgestelde oplossing</a:t>
            </a:r>
            <a:br>
              <a:rPr lang="nl-NL" dirty="0"/>
            </a:br>
            <a:r>
              <a:rPr lang="nl-NL" dirty="0"/>
              <a:t>Hier kunt u de oplossingsrichting, de tools / framework / programmeertaal enz. beschrijven ... die u van plan bent te gebruiken en waarom.
Planning</a:t>
            </a:r>
            <a:br>
              <a:rPr lang="nl-NL" dirty="0"/>
            </a:br>
            <a:r>
              <a:rPr lang="nl-NL" dirty="0"/>
              <a:t>Hier kunt u een globale planning voorstellen. Je kunt de 5 activiteiten van LO2 inplannen.</a:t>
            </a:r>
            <a:endParaRPr lang="en-NL" sz="2000" i="1" dirty="0">
              <a:latin typeface="Arial" panose="020B0604020202020204"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A92CF9CF-5500-ED21-A783-74E652C19962}"/>
              </a:ext>
            </a:extLst>
          </p:cNvPr>
          <p:cNvSpPr>
            <a:spLocks noGrp="1"/>
          </p:cNvSpPr>
          <p:nvPr>
            <p:ph type="body" sz="quarter" idx="11"/>
          </p:nvPr>
        </p:nvSpPr>
        <p:spPr>
          <a:xfrm>
            <a:off x="396040" y="642954"/>
            <a:ext cx="6133714" cy="710552"/>
          </a:xfrm>
        </p:spPr>
        <p:txBody>
          <a:bodyPr/>
          <a:lstStyle/>
          <a:p>
            <a:r>
              <a:t>Analyse / advies in je portfolio</a:t>
            </a:r>
          </a:p>
        </p:txBody>
      </p:sp>
      <p:pic>
        <p:nvPicPr>
          <p:cNvPr id="8" name="Picture 7" descr="A cartoon of a portfolio&#10;&#10;AI-generated content may be incorrect.">
            <a:extLst>
              <a:ext uri="{FF2B5EF4-FFF2-40B4-BE49-F238E27FC236}">
                <a16:creationId xmlns:a16="http://schemas.microsoft.com/office/drawing/2014/main" id="{FCC1C76F-6958-C234-855F-93E08B3464D4}"/>
              </a:ext>
            </a:extLst>
          </p:cNvPr>
          <p:cNvPicPr>
            <a:picLocks noChangeAspect="1"/>
          </p:cNvPicPr>
          <p:nvPr/>
        </p:nvPicPr>
        <p:blipFill>
          <a:blip r:embed="rId3"/>
          <a:stretch>
            <a:fillRect/>
          </a:stretch>
        </p:blipFill>
        <p:spPr>
          <a:xfrm>
            <a:off x="8366760" y="500714"/>
            <a:ext cx="1437640" cy="1437640"/>
          </a:xfrm>
          <a:prstGeom prst="rect">
            <a:avLst/>
          </a:prstGeom>
        </p:spPr>
      </p:pic>
    </p:spTree>
    <p:extLst>
      <p:ext uri="{BB962C8B-B14F-4D97-AF65-F5344CB8AC3E}">
        <p14:creationId xmlns:p14="http://schemas.microsoft.com/office/powerpoint/2010/main" val="2498075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9A293F-7503-633A-E6EB-F4014D4CB998}"/>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27C726EF-43F1-61B4-2814-7452601C2C70}"/>
              </a:ext>
            </a:extLst>
          </p:cNvPr>
          <p:cNvSpPr>
            <a:spLocks noGrp="1"/>
          </p:cNvSpPr>
          <p:nvPr>
            <p:ph type="body" sz="quarter" idx="11"/>
          </p:nvPr>
        </p:nvSpPr>
        <p:spPr>
          <a:xfrm>
            <a:off x="396040" y="642954"/>
            <a:ext cx="6133714" cy="710552"/>
          </a:xfrm>
        </p:spPr>
        <p:txBody>
          <a:bodyPr/>
          <a:lstStyle/>
          <a:p>
            <a:r>
              <a:t>Voorbeelden</a:t>
            </a:r>
          </a:p>
        </p:txBody>
      </p:sp>
      <p:pic>
        <p:nvPicPr>
          <p:cNvPr id="10" name="Picture 9">
            <a:extLst>
              <a:ext uri="{FF2B5EF4-FFF2-40B4-BE49-F238E27FC236}">
                <a16:creationId xmlns:a16="http://schemas.microsoft.com/office/drawing/2014/main" id="{41DE65E8-13E2-9027-0702-7893231780C1}"/>
              </a:ext>
            </a:extLst>
          </p:cNvPr>
          <p:cNvPicPr>
            <a:picLocks noChangeAspect="1"/>
          </p:cNvPicPr>
          <p:nvPr/>
        </p:nvPicPr>
        <p:blipFill>
          <a:blip r:embed="rId3"/>
          <a:stretch>
            <a:fillRect/>
          </a:stretch>
        </p:blipFill>
        <p:spPr>
          <a:xfrm rot="547649">
            <a:off x="1891274" y="1793631"/>
            <a:ext cx="2932778" cy="4091354"/>
          </a:xfrm>
          <a:prstGeom prst="rect">
            <a:avLst/>
          </a:prstGeom>
        </p:spPr>
      </p:pic>
      <p:pic>
        <p:nvPicPr>
          <p:cNvPr id="14" name="Picture 13">
            <a:extLst>
              <a:ext uri="{FF2B5EF4-FFF2-40B4-BE49-F238E27FC236}">
                <a16:creationId xmlns:a16="http://schemas.microsoft.com/office/drawing/2014/main" id="{5A4A5EF3-F75B-95E4-8176-638E83BF71D6}"/>
              </a:ext>
            </a:extLst>
          </p:cNvPr>
          <p:cNvPicPr>
            <a:picLocks noChangeAspect="1"/>
          </p:cNvPicPr>
          <p:nvPr/>
        </p:nvPicPr>
        <p:blipFill>
          <a:blip r:embed="rId4"/>
          <a:stretch>
            <a:fillRect/>
          </a:stretch>
        </p:blipFill>
        <p:spPr>
          <a:xfrm>
            <a:off x="7249773" y="1793631"/>
            <a:ext cx="2917535" cy="4091354"/>
          </a:xfrm>
          <a:prstGeom prst="rect">
            <a:avLst/>
          </a:prstGeom>
        </p:spPr>
      </p:pic>
      <p:pic>
        <p:nvPicPr>
          <p:cNvPr id="3" name="Picture 2">
            <a:extLst>
              <a:ext uri="{FF2B5EF4-FFF2-40B4-BE49-F238E27FC236}">
                <a16:creationId xmlns:a16="http://schemas.microsoft.com/office/drawing/2014/main" id="{6EB1B85D-28E0-1F62-733E-68C8F411262C}"/>
              </a:ext>
            </a:extLst>
          </p:cNvPr>
          <p:cNvPicPr>
            <a:picLocks noChangeAspect="1"/>
          </p:cNvPicPr>
          <p:nvPr/>
        </p:nvPicPr>
        <p:blipFill>
          <a:blip r:embed="rId5"/>
          <a:stretch>
            <a:fillRect/>
          </a:stretch>
        </p:blipFill>
        <p:spPr>
          <a:xfrm rot="21290074">
            <a:off x="4382586" y="1990219"/>
            <a:ext cx="2917536" cy="4025945"/>
          </a:xfrm>
          <a:prstGeom prst="rect">
            <a:avLst/>
          </a:prstGeom>
        </p:spPr>
      </p:pic>
    </p:spTree>
    <p:extLst>
      <p:ext uri="{BB962C8B-B14F-4D97-AF65-F5344CB8AC3E}">
        <p14:creationId xmlns:p14="http://schemas.microsoft.com/office/powerpoint/2010/main" val="1942368130"/>
      </p:ext>
    </p:extLst>
  </p:cSld>
  <p:clrMapOvr>
    <a:masterClrMapping/>
  </p:clrMapOvr>
</p:sld>
</file>

<file path=ppt/theme/theme1.xml><?xml version="1.0" encoding="utf-8"?>
<a:theme xmlns:a="http://schemas.openxmlformats.org/drawingml/2006/main" name="Master slide 1">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aster slide 2">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Master slide 3">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7B7D4BA9EB9F4FAF1AF08F682E874C" ma:contentTypeVersion="3" ma:contentTypeDescription="Een nieuw document maken." ma:contentTypeScope="" ma:versionID="fc24e517ae346fc27851bc5323d94e78">
  <xsd:schema xmlns:xsd="http://www.w3.org/2001/XMLSchema" xmlns:xs="http://www.w3.org/2001/XMLSchema" xmlns:p="http://schemas.microsoft.com/office/2006/metadata/properties" xmlns:ns2="ea1b39fd-a4c6-4aa1-ae77-31242b19e972" targetNamespace="http://schemas.microsoft.com/office/2006/metadata/properties" ma:root="true" ma:fieldsID="b74a637499253a67cd0dd5d2c23b259b" ns2:_="">
    <xsd:import namespace="ea1b39fd-a4c6-4aa1-ae77-31242b19e972"/>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1b39fd-a4c6-4aa1-ae77-31242b19e9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DDB38F-79E9-46A4-9FE0-2DF4C4362608}"/>
</file>

<file path=customXml/itemProps2.xml><?xml version="1.0" encoding="utf-8"?>
<ds:datastoreItem xmlns:ds="http://schemas.openxmlformats.org/officeDocument/2006/customXml" ds:itemID="{74EC0DD8-8EC3-4E72-9168-2257D157AD98}">
  <ds:schemaRefs>
    <ds:schemaRef ds:uri="http://schemas.microsoft.com/office/2006/documentManagement/types"/>
    <ds:schemaRef ds:uri="http://purl.org/dc/dcmitype/"/>
    <ds:schemaRef ds:uri="http://schemas.microsoft.com/office/2006/metadata/properties"/>
    <ds:schemaRef ds:uri="http://www.w3.org/XML/1998/namespace"/>
    <ds:schemaRef ds:uri="http://purl.org/dc/terms/"/>
    <ds:schemaRef ds:uri="http://purl.org/dc/elements/1.1/"/>
    <ds:schemaRef ds:uri="http://schemas.microsoft.com/office/infopath/2007/PartnerControls"/>
    <ds:schemaRef ds:uri="http://schemas.openxmlformats.org/package/2006/metadata/core-properties"/>
    <ds:schemaRef ds:uri="9a93d312-669d-41f1-aece-8edba6a98d2c"/>
    <ds:schemaRef ds:uri="4f29d57b-08d4-4845-bc15-760501bed384"/>
  </ds:schemaRefs>
</ds:datastoreItem>
</file>

<file path=customXml/itemProps3.xml><?xml version="1.0" encoding="utf-8"?>
<ds:datastoreItem xmlns:ds="http://schemas.openxmlformats.org/officeDocument/2006/customXml" ds:itemID="{F7B51E5E-7E61-4472-9AD0-896A6A1832C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312</TotalTime>
  <Words>714</Words>
  <Application>Microsoft Office PowerPoint</Application>
  <PresentationFormat>Breedbeeld</PresentationFormat>
  <Paragraphs>23</Paragraphs>
  <Slides>11</Slides>
  <Notes>7</Notes>
  <HiddenSlides>0</HiddenSlides>
  <MMClips>0</MMClips>
  <ScaleCrop>false</ScaleCrop>
  <HeadingPairs>
    <vt:vector size="6" baseType="variant">
      <vt:variant>
        <vt:lpstr>Gebruikte lettertypen</vt:lpstr>
      </vt:variant>
      <vt:variant>
        <vt:i4>4</vt:i4>
      </vt:variant>
      <vt:variant>
        <vt:lpstr>Thema</vt:lpstr>
      </vt:variant>
      <vt:variant>
        <vt:i4>3</vt:i4>
      </vt:variant>
      <vt:variant>
        <vt:lpstr>Diatitels</vt:lpstr>
      </vt:variant>
      <vt:variant>
        <vt:i4>11</vt:i4>
      </vt:variant>
    </vt:vector>
  </HeadingPairs>
  <TitlesOfParts>
    <vt:vector size="18" baseType="lpstr">
      <vt:lpstr>Aptos</vt:lpstr>
      <vt:lpstr>Arial</vt:lpstr>
      <vt:lpstr>Calibri</vt:lpstr>
      <vt:lpstr>Wingdings</vt:lpstr>
      <vt:lpstr>Master slide 1</vt:lpstr>
      <vt:lpstr>Master slide 2</vt:lpstr>
      <vt:lpstr>Master slide 3</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Fontys Hogescholen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Werkplaats Instrumentarium project  (WIN-project)</dc:title>
  <dc:creator>Theunissen,Kevin K.A.T.M.</dc:creator>
  <cp:lastModifiedBy>Mestrom,Mark M.H.M.</cp:lastModifiedBy>
  <cp:revision>469</cp:revision>
  <dcterms:created xsi:type="dcterms:W3CDTF">2021-10-15T15:17:48Z</dcterms:created>
  <dcterms:modified xsi:type="dcterms:W3CDTF">2025-09-08T18:56:00Z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0x010100B37B7D4BA9EB9F4FAF1AF08F682E874C</vt:lpwstr>
  </property>
  <property fmtid="{D5CDD505-2E9C-101B-9397-08002B2CF9AE}" pid="3" name="MediaServiceImageTags">
    <vt:lpwstr/>
  </property>
</Properties>
</file>

<file path=docProps/thumbnail.jpeg>
</file>